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2" d="100"/>
          <a:sy n="62" d="100"/>
        </p:scale>
        <p:origin x="124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png>
</file>

<file path=ppt/media/image20.png>
</file>

<file path=ppt/media/image21.JPG>
</file>

<file path=ppt/media/image22.jpeg>
</file>

<file path=ppt/media/image23.png>
</file>

<file path=ppt/media/image24.png>
</file>

<file path=ppt/media/image25.jpe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Sansation" panose="02000000000000000000" pitchFamily="2" charset="0"/>
                <a:ea typeface="Sansation" panose="02000000000000000000" pitchFamily="2" charset="0"/>
                <a:cs typeface="Sansation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JOMOgabin/IBM-Project-Capstone/blob/master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JOMOgabin/IBM-Project-Capstone/blob/master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JOMOgabin/IBM-Project-Capstone/blob/master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JOMOgabin/IBM-Project-Capstone/blob/master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JOMOgabin/IBM-Project-Capstone/blob/master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JOMOgabin/IBM-Project-Capstone/blob/master/SpaceX_Machine%20Learning%20Prediction_Part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JOMOgabin/IBM-Project-Capstone/blob/master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JOMOgabin/IBM-Project-Capstone/blob/master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335799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 panose="020B0604020104020204"/>
                <a:ea typeface="SF Pro" pitchFamily="2" charset="0"/>
                <a:cs typeface="SF Pro" pitchFamily="2" charset="0"/>
              </a:rPr>
              <a:t>Gabin DJOMO NKUIGWA</a:t>
            </a:r>
            <a:endParaRPr lang="en-US" dirty="0">
              <a:solidFill>
                <a:schemeClr val="bg2"/>
              </a:solidFill>
              <a:latin typeface="Abadi" panose="020B0604020104020204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/>
                <a:ea typeface="SF Pro" pitchFamily="2" charset="0"/>
                <a:cs typeface="SF Pro" pitchFamily="2" charset="0"/>
              </a:rPr>
              <a:t>09, Nov 2022</a:t>
            </a:r>
            <a:endParaRPr lang="en-US" dirty="0">
              <a:solidFill>
                <a:schemeClr val="bg2"/>
              </a:solidFill>
              <a:latin typeface="Abadi" panose="020B0604020104020204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cleaning is done by pruning all unnecessary data</a:t>
            </a:r>
          </a:p>
          <a:p>
            <a:pPr marL="228600" lvl="1">
              <a:spcBef>
                <a:spcPts val="10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identify and mitigate the impact of missing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do this,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</a:t>
            </a:r>
            <a:r>
              <a:rPr lang="fr-FR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</a:t>
            </a:r>
            <a:r>
              <a:rPr lang="fr-FR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 </a:t>
            </a:r>
            <a:r>
              <a:rPr lang="fr-FR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Analysis</a:t>
            </a:r>
            <a:r>
              <a:rPr lang="fr-FR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</a:t>
            </a:r>
            <a:r>
              <a:rPr lang="fr-FR" sz="2200" i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</a:t>
            </a:r>
            <a:r>
              <a:rPr lang="fr-FR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  <a:endParaRPr lang="fr-FR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determinate training labels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normalize data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is the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link of the completed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Wrangling Notebook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github.com/DJOMOgabin/IBM-Project-Capstone/blob/master/labs-jupyter-spacex-Data%20wrangling.ipynb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2475" y="1363851"/>
            <a:ext cx="11577233" cy="520743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that are presented are as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follows :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</a:pPr>
            <a:r>
              <a:rPr lang="en-US" sz="19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plot </a:t>
            </a:r>
            <a:r>
              <a:rPr lang="en-US" sz="19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FlightNumber</a:t>
            </a:r>
            <a:r>
              <a:rPr lang="en-US" sz="19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vs </a:t>
            </a:r>
            <a:r>
              <a:rPr lang="en-US" sz="19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19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scatter plot to see </a:t>
            </a:r>
            <a:r>
              <a:rPr lang="fr-FR" altLang="fr-FR" sz="19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</a:t>
            </a:r>
            <a:r>
              <a:rPr lang="fr-FR" altLang="fr-FR" sz="19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</a:t>
            </a:r>
            <a:r>
              <a:rPr lang="fr-FR" altLang="fr-FR" sz="19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 variables </a:t>
            </a:r>
            <a:r>
              <a:rPr lang="fr-FR" altLang="fr-FR" sz="19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would</a:t>
            </a:r>
            <a:r>
              <a:rPr lang="fr-FR" altLang="fr-FR" sz="19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affect the </a:t>
            </a:r>
            <a:r>
              <a:rPr lang="fr-FR" altLang="fr-FR" sz="19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fr-FR" altLang="fr-FR" sz="19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fr-FR" altLang="fr-FR" sz="19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</a:t>
            </a:r>
            <a:endParaRPr lang="fr-FR" altLang="fr-FR" sz="1900" i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 algn="just">
              <a:lnSpc>
                <a:spcPct val="100000"/>
              </a:lnSpc>
              <a:spcBef>
                <a:spcPts val="1400"/>
              </a:spcBef>
            </a:pP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plot </a:t>
            </a:r>
            <a:r>
              <a:rPr lang="en-US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FlightNumber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vs </a:t>
            </a:r>
            <a:r>
              <a:rPr lang="en-US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scatter plot to see </a:t>
            </a:r>
            <a:r>
              <a:rPr lang="fr-FR" altLang="fr-FR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</a:t>
            </a:r>
            <a:r>
              <a:rPr lang="fr-FR" altLang="fr-FR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</a:t>
            </a:r>
            <a:r>
              <a:rPr lang="fr-FR" altLang="fr-FR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 variables </a:t>
            </a:r>
            <a:r>
              <a:rPr lang="fr-FR" altLang="fr-FR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would</a:t>
            </a:r>
            <a:r>
              <a:rPr lang="fr-FR" altLang="fr-FR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affect the </a:t>
            </a:r>
            <a:r>
              <a:rPr lang="fr-FR" altLang="fr-FR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fr-FR" altLang="fr-FR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fr-FR" altLang="fr-FR" sz="1800" i="1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</a:t>
            </a:r>
            <a:endParaRPr lang="fr-FR" altLang="fr-FR" sz="1800" i="1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 algn="just">
              <a:lnSpc>
                <a:spcPct val="100000"/>
              </a:lnSpc>
              <a:spcBef>
                <a:spcPts val="1400"/>
              </a:spcBef>
            </a:pP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plot </a:t>
            </a:r>
            <a:r>
              <a:rPr lang="en-US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1800" i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vs </a:t>
            </a:r>
            <a:r>
              <a:rPr lang="en-US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scatter plot to see </a:t>
            </a:r>
            <a:r>
              <a:rPr lang="fr-FR" altLang="fr-FR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</a:t>
            </a:r>
            <a:r>
              <a:rPr lang="fr-FR" altLang="fr-FR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</a:t>
            </a:r>
            <a:r>
              <a:rPr lang="fr-FR" altLang="fr-FR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 variables </a:t>
            </a:r>
            <a:r>
              <a:rPr lang="fr-FR" altLang="fr-FR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would</a:t>
            </a:r>
            <a:r>
              <a:rPr lang="fr-FR" altLang="fr-FR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affect the </a:t>
            </a:r>
            <a:r>
              <a:rPr lang="fr-FR" altLang="fr-FR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fr-FR" altLang="fr-FR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fr-FR" altLang="fr-FR" sz="1800" i="1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</a:t>
            </a:r>
            <a:endParaRPr lang="en-US" sz="1800" i="1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 algn="just">
              <a:lnSpc>
                <a:spcPct val="100000"/>
              </a:lnSpc>
              <a:spcBef>
                <a:spcPts val="1400"/>
              </a:spcBef>
            </a:pPr>
            <a:r>
              <a:rPr lang="en-US" sz="1800" i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We plot Orbit vs Class to </a:t>
            </a:r>
            <a:r>
              <a:rPr lang="en-US" i="1" dirty="0"/>
              <a:t> 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visually 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check if there are any relationship between 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these </a:t>
            </a:r>
            <a:r>
              <a:rPr lang="en-US" sz="1800" i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variables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</a:pPr>
            <a:r>
              <a:rPr lang="en-US" sz="1800" i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Etc…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launch success yearly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trend</a:t>
            </a:r>
          </a:p>
          <a:p>
            <a:pPr marL="0" indent="0" algn="just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://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github.com/DJOMOgabin/IBM-Project-Capstone/blob/master/jupyter-labs-eda-dataviz.ipynb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20735"/>
            <a:ext cx="9745589" cy="500647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SQL Queries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800" i="1" dirty="0">
                <a:latin typeface="Abadi" panose="020B0604020104020204"/>
              </a:rPr>
              <a:t>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800" i="1" dirty="0">
                <a:latin typeface="Abadi" panose="020B0604020104020204"/>
              </a:rPr>
              <a:t>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800" i="1" dirty="0">
                <a:latin typeface="Abadi" panose="020B0604020104020204"/>
              </a:rPr>
              <a:t> the date when the first </a:t>
            </a:r>
            <a:r>
              <a:rPr lang="en-US" sz="1800" i="1" dirty="0" err="1">
                <a:latin typeface="Abadi" panose="020B0604020104020204"/>
              </a:rPr>
              <a:t>succesful</a:t>
            </a:r>
            <a:r>
              <a:rPr lang="en-US" sz="1800" i="1" dirty="0">
                <a:latin typeface="Abadi" panose="020B0604020104020204"/>
              </a:rPr>
              <a:t> landing outcome in ground pad was </a:t>
            </a:r>
            <a:r>
              <a:rPr lang="en-US" sz="1800" i="1" dirty="0" err="1">
                <a:latin typeface="Abadi" panose="020B0604020104020204"/>
              </a:rPr>
              <a:t>acheived</a:t>
            </a:r>
            <a:endParaRPr lang="en-US" sz="1800" i="1" dirty="0">
              <a:latin typeface="Abadi" panose="020B060402010402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800" i="1" dirty="0">
                <a:latin typeface="Abadi" panose="020B0604020104020204"/>
              </a:rPr>
              <a:t>the names of the boosters which have success in drone ship and have payload mass greater than 4000 but less than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800" i="1" dirty="0">
                <a:latin typeface="Abadi" panose="020B0604020104020204"/>
              </a:rPr>
              <a:t>the total number of successful and failure mission </a:t>
            </a:r>
            <a:r>
              <a:rPr lang="en-US" sz="1800" i="1" dirty="0" smtClean="0">
                <a:latin typeface="Abadi" panose="020B0604020104020204"/>
              </a:rPr>
              <a:t>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800" i="1" dirty="0">
                <a:latin typeface="Abadi" panose="020B0604020104020204"/>
              </a:rPr>
              <a:t>the names of the </a:t>
            </a:r>
            <a:r>
              <a:rPr lang="en-US" sz="1800" i="1" dirty="0" err="1">
                <a:latin typeface="Abadi" panose="020B0604020104020204"/>
              </a:rPr>
              <a:t>booster_versions</a:t>
            </a:r>
            <a:r>
              <a:rPr lang="en-US" sz="1800" i="1" dirty="0">
                <a:latin typeface="Abadi" panose="020B0604020104020204"/>
              </a:rPr>
              <a:t> which have carried the maximum payload </a:t>
            </a:r>
            <a:r>
              <a:rPr lang="en-US" sz="1800" i="1" dirty="0" smtClean="0">
                <a:latin typeface="Abadi" panose="020B0604020104020204"/>
              </a:rPr>
              <a:t>mass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github.com/DJOMOgabin/IBM-Project-Capstone/blob/master/jupyter-labs-eda-sql-coursera_sqllite.ipynb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 object we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located all launch sites on the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added a circle around it to circumscribe the launch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added markers to highlight all the launches that have been made on this site, the color differentiates if the launch was a success or a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Lines have been added to represent the between one point and another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github.com/DJOMOgabin/IBM-Project-Capstone/blob/master/lab_jupyter_launch_site_location.ipynb</a:t>
            </a:r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38877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plot: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success launches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launches for each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Correlation between Payload and Success for all sites in Range of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Correlation between Payload and Success for each site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github.com/DJOMOgabin/IBM-Project-Capstone/blob/master/spacex_dash_app.py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Our Model development process are as follow: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Enumerate different algorithm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the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different parameter to determinate the best parameter for each algorithm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data in train data and test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Fit each algorithm with train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accuracy of each algorithm with train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 the confusion matrix to have an overview for each algorithm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github.com/DJOMOgabin/IBM-Project-Capstone/blob/master/SpaceX_Machine%20Learning%20Prediction_Part_5.ipynb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2" y="5765371"/>
            <a:ext cx="10515600" cy="10877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observe that for each site, the higher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FlightNumber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the higher our chance of success.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327040"/>
            <a:ext cx="10515600" cy="403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4928461"/>
            <a:ext cx="10687961" cy="95288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fr-FR" altLang="fr-FR" sz="1800" dirty="0" err="1">
                <a:solidFill>
                  <a:srgbClr val="000000"/>
                </a:solidFill>
                <a:latin typeface="Abadi" panose="020B0604020104020204"/>
              </a:rPr>
              <a:t>We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 </a:t>
            </a:r>
            <a:r>
              <a:rPr lang="fr-FR" altLang="fr-FR" sz="1800" dirty="0" err="1">
                <a:solidFill>
                  <a:srgbClr val="000000"/>
                </a:solidFill>
                <a:latin typeface="Abadi" panose="020B0604020104020204"/>
              </a:rPr>
              <a:t>see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 </a:t>
            </a:r>
            <a:r>
              <a:rPr lang="fr-FR" altLang="fr-FR" sz="1800" dirty="0" err="1">
                <a:solidFill>
                  <a:srgbClr val="000000"/>
                </a:solidFill>
                <a:latin typeface="Abadi" panose="020B0604020104020204"/>
              </a:rPr>
              <a:t>that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 </a:t>
            </a:r>
            <a:r>
              <a:rPr lang="fr-FR" altLang="fr-FR" sz="1800" dirty="0" err="1">
                <a:solidFill>
                  <a:srgbClr val="000000"/>
                </a:solidFill>
                <a:latin typeface="Abadi" panose="020B0604020104020204"/>
              </a:rPr>
              <a:t>different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 </a:t>
            </a:r>
            <a:r>
              <a:rPr lang="fr-FR" altLang="fr-FR" sz="1800" dirty="0" err="1">
                <a:solidFill>
                  <a:srgbClr val="000000"/>
                </a:solidFill>
                <a:latin typeface="Abadi" panose="020B0604020104020204"/>
              </a:rPr>
              <a:t>launch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 sites have </a:t>
            </a:r>
            <a:r>
              <a:rPr lang="fr-FR" altLang="fr-FR" sz="1800" dirty="0" err="1">
                <a:solidFill>
                  <a:srgbClr val="000000"/>
                </a:solidFill>
                <a:latin typeface="Abadi" panose="020B0604020104020204"/>
              </a:rPr>
              <a:t>different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 </a:t>
            </a:r>
            <a:r>
              <a:rPr lang="fr-FR" altLang="fr-FR" sz="1800" dirty="0" err="1">
                <a:solidFill>
                  <a:srgbClr val="000000"/>
                </a:solidFill>
                <a:latin typeface="Abadi" panose="020B0604020104020204"/>
              </a:rPr>
              <a:t>success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 rates. 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  <a:cs typeface="Courier New" panose="02070309020205020404" pitchFamily="49" charset="0"/>
              </a:rPr>
              <a:t>CCAFS LC-40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, has a </a:t>
            </a:r>
            <a:r>
              <a:rPr lang="fr-FR" altLang="fr-FR" sz="1800" dirty="0" err="1">
                <a:solidFill>
                  <a:srgbClr val="000000"/>
                </a:solidFill>
                <a:latin typeface="Abadi" panose="020B0604020104020204"/>
              </a:rPr>
              <a:t>success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 rate of 60 %, </a:t>
            </a:r>
            <a:r>
              <a:rPr lang="fr-FR" altLang="fr-FR" sz="1800" dirty="0" err="1">
                <a:solidFill>
                  <a:srgbClr val="000000"/>
                </a:solidFill>
                <a:latin typeface="Abadi" panose="020B0604020104020204"/>
              </a:rPr>
              <a:t>while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 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  <a:cs typeface="Courier New" panose="02070309020205020404" pitchFamily="49" charset="0"/>
              </a:rPr>
              <a:t>KSC LC-39A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 and 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  <a:cs typeface="Courier New" panose="02070309020205020404" pitchFamily="49" charset="0"/>
              </a:rPr>
              <a:t>VAFB SLC 4E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 has a </a:t>
            </a:r>
            <a:r>
              <a:rPr lang="fr-FR" altLang="fr-FR" sz="1800" dirty="0" err="1">
                <a:solidFill>
                  <a:srgbClr val="000000"/>
                </a:solidFill>
                <a:latin typeface="Abadi" panose="020B0604020104020204"/>
              </a:rPr>
              <a:t>success</a:t>
            </a:r>
            <a:r>
              <a:rPr lang="fr-FR" altLang="fr-FR" sz="1800" dirty="0">
                <a:solidFill>
                  <a:srgbClr val="000000"/>
                </a:solidFill>
                <a:latin typeface="Abadi" panose="020B0604020104020204"/>
              </a:rPr>
              <a:t> rate of 77%</a:t>
            </a:r>
            <a:r>
              <a:rPr lang="fr-FR" altLang="fr-FR" sz="1800" dirty="0">
                <a:latin typeface="Abadi" panose="020B0604020104020204"/>
              </a:rPr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908" y="1441342"/>
            <a:ext cx="12205908" cy="282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61523" y="2082114"/>
            <a:ext cx="3932238" cy="140500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average launch success following different orbit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249" y="1405753"/>
            <a:ext cx="7138455" cy="461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5641382"/>
            <a:ext cx="9567358" cy="1069383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all orbits, the higher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FlightNumber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the better the result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203" y="1389193"/>
            <a:ext cx="9885215" cy="377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2" y="1384430"/>
            <a:ext cx="12178258" cy="464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154265"/>
            <a:ext cx="3616009" cy="168931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number of Flights has increased over time. and we experienced strong growth from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2016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2170" y="1317343"/>
            <a:ext cx="7469447" cy="470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fontAlgn="ctr"/>
            <a:r>
              <a:rPr lang="fr-FR" b="1" dirty="0" err="1" smtClean="0"/>
              <a:t>Launch_Site</a:t>
            </a:r>
            <a:r>
              <a:rPr lang="fr-FR" b="1" dirty="0" smtClean="0"/>
              <a:t>: </a:t>
            </a:r>
            <a:endParaRPr lang="fr-FR" dirty="0"/>
          </a:p>
          <a:p>
            <a:pPr lvl="1" fontAlgn="ctr"/>
            <a:r>
              <a:rPr lang="fr-FR" dirty="0"/>
              <a:t>CCAFS LC-40</a:t>
            </a:r>
          </a:p>
          <a:p>
            <a:pPr lvl="1" fontAlgn="ctr"/>
            <a:r>
              <a:rPr lang="fr-FR" dirty="0"/>
              <a:t>VAFB SLC-4E</a:t>
            </a:r>
          </a:p>
          <a:p>
            <a:pPr lvl="1" fontAlgn="ctr"/>
            <a:r>
              <a:rPr lang="fr-FR" dirty="0"/>
              <a:t>KSC LC-39A</a:t>
            </a:r>
          </a:p>
          <a:p>
            <a:pPr lvl="1" fontAlgn="ctr"/>
            <a:r>
              <a:rPr lang="fr-FR" dirty="0"/>
              <a:t>CCAFS </a:t>
            </a:r>
            <a:r>
              <a:rPr lang="fr-FR" dirty="0" smtClean="0"/>
              <a:t>SLC-40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select distinct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spacextbl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129940"/>
            <a:ext cx="10187292" cy="61993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select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*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spacextbl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like "CCA%"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limit 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46" y="1417045"/>
            <a:ext cx="11365162" cy="301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Total_payload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fr-FR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45596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select sum("PAYLOAD_MASS__KG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_")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total_payload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spacextbl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Customer='NASA (CRS)'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Average: </a:t>
            </a:r>
            <a:r>
              <a:rPr lang="fr-FR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2534.66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("PAYLOAD_MASS__KG_")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spacextbl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like 'F9 v1.1%'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Date: </a:t>
            </a:r>
            <a:r>
              <a:rPr lang="fr-FR" dirty="0" smtClean="0">
                <a:latin typeface="Abadi" panose="020B0604020104020204"/>
              </a:rPr>
              <a:t>01-05-2017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select min(date) first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spacextbl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"Landing _Outcome" like 'Success (ground pad)%'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79388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spacextbl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"="Success" and "PAYLOAD_MASS__KG_" between 4000 and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275526"/>
              </p:ext>
            </p:extLst>
          </p:nvPr>
        </p:nvGraphicFramePr>
        <p:xfrm>
          <a:off x="8042145" y="1332845"/>
          <a:ext cx="1546880" cy="5525152"/>
        </p:xfrm>
        <a:graphic>
          <a:graphicData uri="http://schemas.openxmlformats.org/drawingml/2006/table">
            <a:tbl>
              <a:tblPr/>
              <a:tblGrid>
                <a:gridCol w="1546880">
                  <a:extLst>
                    <a:ext uri="{9D8B030D-6E8A-4147-A177-3AD203B41FA5}">
                      <a16:colId xmlns:a16="http://schemas.microsoft.com/office/drawing/2014/main" val="907353744"/>
                    </a:ext>
                  </a:extLst>
                </a:gridCol>
              </a:tblGrid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 dirty="0" err="1">
                          <a:effectLst/>
                          <a:latin typeface="Abadi" panose="020B0604020104020204"/>
                        </a:rPr>
                        <a:t>Booster_Version</a:t>
                      </a:r>
                      <a:endParaRPr lang="fr-FR" sz="1200" b="1" dirty="0">
                        <a:effectLst/>
                        <a:latin typeface="Abadi" panose="020B0604020104020204"/>
                      </a:endParaRP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4069356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v1.1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6695318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v1.1 B1011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217692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v1.1 B1014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163402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v1.1 B1016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024886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FT B1020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5892201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FT B1022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507130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FT B1026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14640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FT B1030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879885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FT B1021.2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6182559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FT B1032.1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9962731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B4 B1040.1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751972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FT B1031.2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3819723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FT B1032.2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8322528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B4 B1040.2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8722352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B5 B1046.2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2301870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B5 B1047.2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0211503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B5 B1046.3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716134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B5 B1048.3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5551833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B5 B1051.2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68556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B5B1060.1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258936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B5 B1058.2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8333738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Abadi" panose="020B0604020104020204"/>
                        </a:rPr>
                        <a:t>F9 B5B1062.1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92128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88354" y="1252818"/>
            <a:ext cx="10499069" cy="5450199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carry out this project, we borrowed the following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road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understanding</a:t>
            </a:r>
            <a:endParaRPr lang="en-US" sz="14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Know the Goal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Know the motivation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(</a:t>
            </a:r>
            <a:r>
              <a:rPr lang="en-US" sz="1800" i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Collection / Understanding / Preparation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Location Launch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Models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aunch site map location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Static and interactive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220493"/>
            <a:ext cx="10326776" cy="95646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select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", count(date)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nbr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spacextbl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group by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5281730"/>
              </p:ext>
            </p:extLst>
          </p:nvPr>
        </p:nvGraphicFramePr>
        <p:xfrm>
          <a:off x="770010" y="1640992"/>
          <a:ext cx="10515600" cy="213360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252878568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6596002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fr-FR" sz="2200" b="1" dirty="0" err="1">
                          <a:effectLst/>
                          <a:latin typeface="Abadi" panose="020B0604020104020204"/>
                        </a:rPr>
                        <a:t>Mission_Outcome</a:t>
                      </a:r>
                      <a:endParaRPr lang="fr-FR" sz="2200" b="1" dirty="0">
                        <a:effectLst/>
                        <a:latin typeface="Abadi" panose="020B0604020104020204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200" b="1">
                          <a:effectLst/>
                          <a:latin typeface="Abadi" panose="020B0604020104020204"/>
                        </a:rPr>
                        <a:t>nbr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318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fr-FR" sz="2200">
                          <a:effectLst/>
                          <a:latin typeface="Abadi" panose="020B0604020104020204"/>
                        </a:rPr>
                        <a:t>Failure (in flight)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200">
                          <a:effectLst/>
                          <a:latin typeface="Abadi" panose="020B0604020104020204"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37278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fr-FR" sz="2200" dirty="0" err="1">
                          <a:effectLst/>
                          <a:latin typeface="Abadi" panose="020B0604020104020204"/>
                        </a:rPr>
                        <a:t>Success</a:t>
                      </a:r>
                      <a:endParaRPr lang="fr-FR" sz="2200" dirty="0">
                        <a:effectLst/>
                        <a:latin typeface="Abadi" panose="020B0604020104020204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200" dirty="0">
                          <a:effectLst/>
                          <a:latin typeface="Abadi" panose="020B0604020104020204"/>
                        </a:rPr>
                        <a:t>98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22377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fr-FR" sz="2200">
                          <a:effectLst/>
                          <a:latin typeface="Abadi" panose="020B0604020104020204"/>
                        </a:rPr>
                        <a:t>Success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200" dirty="0">
                          <a:effectLst/>
                          <a:latin typeface="Abadi" panose="020B0604020104020204"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20755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fr-FR" sz="2200">
                          <a:effectLst/>
                          <a:latin typeface="Abadi" panose="020B0604020104020204"/>
                        </a:rPr>
                        <a:t>Success (payload status unclear)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200" dirty="0">
                          <a:effectLst/>
                          <a:latin typeface="Abadi" panose="020B0604020104020204"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3258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6653678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select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spacextbl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"PAYLOAD_MASS__KG_" in (select max("PAYLOAD_MASS__KG_")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spacextbl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510510"/>
              </p:ext>
            </p:extLst>
          </p:nvPr>
        </p:nvGraphicFramePr>
        <p:xfrm>
          <a:off x="8714772" y="1376971"/>
          <a:ext cx="2743200" cy="5050240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1562379816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 err="1">
                          <a:effectLst/>
                          <a:latin typeface="Abadi" panose="020B0604020104020204"/>
                        </a:rPr>
                        <a:t>Booster_Version</a:t>
                      </a:r>
                      <a:endParaRPr lang="fr-FR" sz="2000" b="1" dirty="0">
                        <a:effectLst/>
                        <a:latin typeface="Abadi" panose="020B0604020104020204"/>
                      </a:endParaRP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828677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dirty="0">
                          <a:effectLst/>
                          <a:latin typeface="Abadi" panose="020B0604020104020204"/>
                        </a:rPr>
                        <a:t>F9 B5 B1048.4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195865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>
                          <a:effectLst/>
                          <a:latin typeface="Abadi" panose="020B0604020104020204"/>
                        </a:rPr>
                        <a:t>F9 B5 B1049.4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447413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dirty="0">
                          <a:effectLst/>
                          <a:latin typeface="Abadi" panose="020B0604020104020204"/>
                        </a:rPr>
                        <a:t>F9 B5 B1051.3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453633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dirty="0">
                          <a:effectLst/>
                          <a:latin typeface="Abadi" panose="020B0604020104020204"/>
                        </a:rPr>
                        <a:t>F9 B5 B1056.4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61181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dirty="0">
                          <a:effectLst/>
                          <a:latin typeface="Abadi" panose="020B0604020104020204"/>
                        </a:rPr>
                        <a:t>F9 B5 B1048.5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644279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dirty="0">
                          <a:effectLst/>
                          <a:latin typeface="Abadi" panose="020B0604020104020204"/>
                        </a:rPr>
                        <a:t>F9 B5 B1051.4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622348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>
                          <a:effectLst/>
                          <a:latin typeface="Abadi" panose="020B0604020104020204"/>
                        </a:rPr>
                        <a:t>F9 B5 B1049.5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213279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dirty="0">
                          <a:effectLst/>
                          <a:latin typeface="Abadi" panose="020B0604020104020204"/>
                        </a:rPr>
                        <a:t>F9 B5 B1060.2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96230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>
                          <a:effectLst/>
                          <a:latin typeface="Abadi" panose="020B0604020104020204"/>
                        </a:rPr>
                        <a:t>F9 B5 B1058.3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723839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dirty="0">
                          <a:effectLst/>
                          <a:latin typeface="Abadi" panose="020B0604020104020204"/>
                        </a:rPr>
                        <a:t>F9 B5 B1051.6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79090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dirty="0">
                          <a:effectLst/>
                          <a:latin typeface="Abadi" panose="020B0604020104020204"/>
                        </a:rPr>
                        <a:t>F9 B5 B1060.3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90461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dirty="0">
                          <a:effectLst/>
                          <a:latin typeface="Abadi" panose="020B0604020104020204"/>
                        </a:rPr>
                        <a:t>F9 B5 B1049.7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62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83403" y="3927190"/>
            <a:ext cx="10402208" cy="118725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 algn="just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 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 4,2) month, "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",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 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spacextbl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(Date,7,4)='2015' and "Landing _Outcome" = "Failure (drone ship)"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7049300"/>
              </p:ext>
            </p:extLst>
          </p:nvPr>
        </p:nvGraphicFramePr>
        <p:xfrm>
          <a:off x="770011" y="1778836"/>
          <a:ext cx="10515600" cy="109728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300079246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86450920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965008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fr-FR" b="1">
                          <a:effectLst/>
                          <a:latin typeface="inherit"/>
                        </a:rPr>
                        <a:t>month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b="1" dirty="0" err="1">
                          <a:effectLst/>
                          <a:latin typeface="inherit"/>
                        </a:rPr>
                        <a:t>Booster_Version</a:t>
                      </a:r>
                      <a:endParaRPr lang="fr-FR" b="1" dirty="0">
                        <a:effectLst/>
                        <a:latin typeface="inheri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b="1">
                          <a:effectLst/>
                          <a:latin typeface="inherit"/>
                        </a:rPr>
                        <a:t>Launch_Site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0771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fr-FR" dirty="0">
                          <a:effectLst/>
                          <a:latin typeface="inherit"/>
                        </a:rPr>
                        <a:t>01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dirty="0">
                          <a:effectLst/>
                          <a:latin typeface="inherit"/>
                        </a:rPr>
                        <a:t>F9 v1.1 B1012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>
                          <a:effectLst/>
                          <a:latin typeface="inherit"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19523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fr-FR">
                          <a:effectLst/>
                          <a:latin typeface="inherit"/>
                        </a:rPr>
                        <a:t>04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>
                          <a:effectLst/>
                          <a:latin typeface="inherit"/>
                        </a:rPr>
                        <a:t>F9 v1.1 B1015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dirty="0">
                          <a:effectLst/>
                          <a:latin typeface="inherit"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2095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Mark all Launch Sites on the map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505" y="1333137"/>
            <a:ext cx="11356611" cy="538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dirty="0">
                <a:solidFill>
                  <a:srgbClr val="0B49CB"/>
                </a:solidFill>
                <a:latin typeface="Abadi"/>
              </a:rPr>
              <a:t>Mark the success/failed launches for each site on the map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786" y="1385887"/>
            <a:ext cx="10577186" cy="463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dirty="0">
                <a:solidFill>
                  <a:srgbClr val="0B49CB"/>
                </a:solidFill>
                <a:latin typeface="Abadi"/>
              </a:rPr>
              <a:t>Calculate the distances between a launch site to its proximities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439905"/>
            <a:ext cx="9745589" cy="75941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that the one with the best rate is KSC LC-39A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Total success launches all sites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32"/>
          <a:stretch/>
        </p:blipFill>
        <p:spPr>
          <a:xfrm>
            <a:off x="0" y="1324160"/>
            <a:ext cx="12192000" cy="340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58906" y="2138766"/>
            <a:ext cx="10499276" cy="2991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study, the objective was to predict whether the Falcon 9 first stage will land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successfully</a:t>
            </a:r>
          </a:p>
          <a:p>
            <a:pPr algn="just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determine if the first stage will land, we can determine the cost of a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</a:p>
          <a:p>
            <a:pPr algn="just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study, we will approach many concepts that we will see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below</a:t>
            </a:r>
          </a:p>
          <a:p>
            <a:pPr algn="just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will present our research to you and we will discuss the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findings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9953" y="4852107"/>
            <a:ext cx="10551583" cy="71064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observe that this site has a success rate of more than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75%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Total Success launches for site KSC LC-39A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6" y="1337836"/>
            <a:ext cx="12088591" cy="295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Correlation between Payload and Success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9458"/>
            <a:ext cx="12192000" cy="304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38352" y="2062843"/>
            <a:ext cx="4862068" cy="17032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According to the graph opposite, we can easily deduce that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has better accuracy than other algorithms.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884" y="1487904"/>
            <a:ext cx="6732124" cy="441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45761"/>
            <a:ext cx="5258830" cy="160740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algorithm has a better prediction when the operation is a success, but on the other hand, the prediction is worse when it is a failure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862" y="1414765"/>
            <a:ext cx="5908777" cy="430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674235"/>
            <a:ext cx="10687961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Our purpose was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predict whether the Falcon 9 first stage will land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successfully</a:t>
            </a:r>
          </a:p>
          <a:p>
            <a:pPr algn="just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answered it following this route plan:</a:t>
            </a:r>
          </a:p>
          <a:p>
            <a:pPr lvl="1" algn="just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(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Through REST API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</a:p>
          <a:p>
            <a:pPr lvl="1" algn="just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 algn="just">
              <a:spcBef>
                <a:spcPts val="1400"/>
              </a:spcBef>
            </a:pPr>
            <a:r>
              <a:rPr lang="fr-FR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</a:t>
            </a:r>
            <a:r>
              <a:rPr lang="fr-FR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 </a:t>
            </a:r>
            <a:r>
              <a:rPr lang="fr-FR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Analysis</a:t>
            </a:r>
            <a:r>
              <a:rPr lang="fr-FR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fr-FR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through</a:t>
            </a:r>
            <a:r>
              <a:rPr lang="fr-FR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SQL </a:t>
            </a:r>
            <a:r>
              <a:rPr lang="fr-FR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Queries</a:t>
            </a:r>
            <a:r>
              <a:rPr lang="fr-FR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fr-FR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Visualization</a:t>
            </a:r>
            <a:endParaRPr lang="fr-FR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 algn="just">
              <a:spcBef>
                <a:spcPts val="1400"/>
              </a:spcBef>
            </a:pPr>
            <a:r>
              <a:rPr lang="fr-FR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Overview</a:t>
            </a:r>
            <a:r>
              <a:rPr lang="fr-FR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fr-FR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different</a:t>
            </a:r>
            <a:r>
              <a:rPr lang="fr-FR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site of </a:t>
            </a:r>
            <a:r>
              <a:rPr lang="fr-FR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fr-FR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on the </a:t>
            </a:r>
            <a:r>
              <a:rPr lang="fr-FR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</a:t>
            </a:r>
            <a:endParaRPr lang="fr-FR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 algn="just">
              <a:spcBef>
                <a:spcPts val="1400"/>
              </a:spcBef>
            </a:pPr>
            <a:r>
              <a:rPr lang="fr-FR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Built</a:t>
            </a:r>
            <a:r>
              <a:rPr lang="fr-FR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 interactive </a:t>
            </a:r>
            <a:r>
              <a:rPr lang="fr-FR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</a:t>
            </a:r>
            <a:r>
              <a:rPr lang="fr-FR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more </a:t>
            </a:r>
            <a:r>
              <a:rPr lang="fr-FR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overview</a:t>
            </a:r>
            <a:endParaRPr lang="fr-FR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 algn="just">
              <a:spcBef>
                <a:spcPts val="1400"/>
              </a:spcBef>
            </a:pPr>
            <a:r>
              <a:rPr lang="fr-FR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Built</a:t>
            </a:r>
            <a:r>
              <a:rPr lang="fr-FR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fit and test </a:t>
            </a:r>
            <a:r>
              <a:rPr lang="fr-FR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several</a:t>
            </a:r>
            <a:r>
              <a:rPr lang="fr-FR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fr-FR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</a:t>
            </a:r>
            <a:r>
              <a:rPr lang="fr-FR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model and </a:t>
            </a:r>
            <a:r>
              <a:rPr lang="fr-FR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</a:t>
            </a:r>
            <a:r>
              <a:rPr lang="fr-FR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best</a:t>
            </a:r>
          </a:p>
          <a:p>
            <a:pPr algn="just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conclude that launch success depends on several variables and the reuse of certain parts for launches is possible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 algn="just">
              <a:spcBef>
                <a:spcPts val="1400"/>
              </a:spcBef>
            </a:pP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4649511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04823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is taken from a csv file placed in a remote server or through their official website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 REST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which will connect to the remote platform to allow us to extract the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our work was done on </a:t>
            </a:r>
            <a:r>
              <a:rPr lang="en-US" sz="19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Notebook code </a:t>
            </a: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editor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its built-in API which provided us with an interface between the editor and remote data sources</a:t>
            </a: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connected to the data and extracted it</a:t>
            </a:r>
            <a:endParaRPr lang="en-US" sz="19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They 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are stored in a data </a:t>
            </a: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frame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02956" y="1800225"/>
            <a:ext cx="5058045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Our program use an API integrated to communicate with the remote server to get the file historical launch data and load it into the data frame, to handle late.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This is the 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GitHub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URL of the completed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SpaceX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 API calls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notebook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  <a:hlinkClick r:id="rId3"/>
              </a:rPr>
              <a:t>https://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  <a:hlinkClick r:id="rId3"/>
              </a:rPr>
              <a:t>github.com/DJOMOgabin/IBM-Project-Capstone/blob/master/jupyter-labs-spacex-data-collection-api.ipynb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 </a:t>
            </a:r>
            <a:endParaRPr lang="en-US" sz="2400" dirty="0">
              <a:latin typeface="Abadi" panose="020B0604020104020204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001" y="2493057"/>
            <a:ext cx="6536525" cy="212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42441" y="1792288"/>
            <a:ext cx="4872652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Our program use an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Library (</a:t>
            </a:r>
            <a:r>
              <a:rPr lang="en-US" sz="2200" i="1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to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communicate with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pages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get the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and load it into the data frame, to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handle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late.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is the GitHub URL of the completed web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scraping notebook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github.com/DJOMOgabin/IBM-Project-Capstone/blob/master/jupyter-labs-webscraping.ipynb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093" y="2307200"/>
            <a:ext cx="6730413" cy="278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microsoft.com/office/2006/metadata/properties"/>
    <ds:schemaRef ds:uri="f80a141d-92ca-4d3d-9308-f7e7b1d44ce8"/>
    <ds:schemaRef ds:uri="http://schemas.microsoft.com/office/2006/documentManagement/types"/>
    <ds:schemaRef ds:uri="http://purl.org/dc/elements/1.1/"/>
    <ds:schemaRef ds:uri="http://purl.org/dc/terms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155be751-a274-42e8-93fb-f39d3b9bccc8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1999</TotalTime>
  <Words>1477</Words>
  <Application>Microsoft Office PowerPoint</Application>
  <PresentationFormat>Grand écran</PresentationFormat>
  <Paragraphs>294</Paragraphs>
  <Slides>47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47</vt:i4>
      </vt:variant>
    </vt:vector>
  </HeadingPairs>
  <TitlesOfParts>
    <vt:vector size="58" baseType="lpstr">
      <vt:lpstr>Abadi</vt:lpstr>
      <vt:lpstr>Arial</vt:lpstr>
      <vt:lpstr>Calibri</vt:lpstr>
      <vt:lpstr>Calibri Light</vt:lpstr>
      <vt:lpstr>Courier New</vt:lpstr>
      <vt:lpstr>IBM Plex Mono SemiBold</vt:lpstr>
      <vt:lpstr>IBM Plex Mono Text</vt:lpstr>
      <vt:lpstr>inherit</vt:lpstr>
      <vt:lpstr>Sansation</vt:lpstr>
      <vt:lpstr>SF Pro</vt:lpstr>
      <vt:lpstr>Custom Design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Gabin Nkuigwa Djomo</cp:lastModifiedBy>
  <cp:revision>242</cp:revision>
  <dcterms:created xsi:type="dcterms:W3CDTF">2021-04-29T18:58:34Z</dcterms:created>
  <dcterms:modified xsi:type="dcterms:W3CDTF">2022-12-11T09:27:27Z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